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72" r:id="rId1"/>
  </p:sldMasterIdLst>
  <p:notesMasterIdLst>
    <p:notesMasterId r:id="rId60"/>
  </p:notesMasterIdLst>
  <p:sldIdLst>
    <p:sldId id="256" r:id="rId2"/>
    <p:sldId id="269" r:id="rId3"/>
    <p:sldId id="259" r:id="rId4"/>
    <p:sldId id="270" r:id="rId5"/>
    <p:sldId id="274" r:id="rId6"/>
    <p:sldId id="271" r:id="rId7"/>
    <p:sldId id="272" r:id="rId8"/>
    <p:sldId id="268" r:id="rId9"/>
    <p:sldId id="260" r:id="rId10"/>
    <p:sldId id="275" r:id="rId11"/>
    <p:sldId id="276" r:id="rId12"/>
    <p:sldId id="261" r:id="rId13"/>
    <p:sldId id="262" r:id="rId14"/>
    <p:sldId id="263" r:id="rId15"/>
    <p:sldId id="264" r:id="rId16"/>
    <p:sldId id="265" r:id="rId17"/>
    <p:sldId id="266" r:id="rId18"/>
    <p:sldId id="277" r:id="rId19"/>
    <p:sldId id="267" r:id="rId20"/>
    <p:sldId id="273" r:id="rId21"/>
    <p:sldId id="278" r:id="rId22"/>
    <p:sldId id="279" r:id="rId23"/>
    <p:sldId id="314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315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6" r:id="rId57"/>
    <p:sldId id="311" r:id="rId58"/>
    <p:sldId id="312" r:id="rId5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5E3"/>
    <a:srgbClr val="EAEAEA"/>
    <a:srgbClr val="66FF33"/>
    <a:srgbClr val="FFCC66"/>
    <a:srgbClr val="FF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2" autoAdjust="0"/>
    <p:restoredTop sz="94660"/>
  </p:normalViewPr>
  <p:slideViewPr>
    <p:cSldViewPr>
      <p:cViewPr varScale="1">
        <p:scale>
          <a:sx n="69" d="100"/>
          <a:sy n="69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1D062-AE99-4887-8938-33A986505823}" type="datetimeFigureOut">
              <a:rPr lang="pl-PL" smtClean="0"/>
              <a:t>2018-02-22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921DE-CC60-4658-91D4-E2EB4DD70A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32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FB2D-9288-4DD7-86DA-2C98F98C7A21}" type="datetime1">
              <a:rPr lang="pl-PL" smtClean="0"/>
              <a:t>2018-02-22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F4B3E-77C7-4535-9E62-9F755B9CF286}" type="datetime1">
              <a:rPr lang="pl-PL" smtClean="0"/>
              <a:t>2018-02-22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108DE-B89D-4DDD-9593-CAAB790F9D01}" type="datetime1">
              <a:rPr lang="pl-PL" smtClean="0"/>
              <a:t>2018-02-22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175E-F266-452F-B02D-D56BD2F2FF13}" type="datetime1">
              <a:rPr lang="pl-PL" smtClean="0"/>
              <a:t>2018-02-22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A4FC-B743-4972-8CFE-05DA36AA45A9}" type="datetime1">
              <a:rPr lang="pl-PL" smtClean="0"/>
              <a:t>2018-02-22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9EB3-92D6-4EE7-9F58-16227EBEBE69}" type="datetime1">
              <a:rPr lang="pl-PL" smtClean="0"/>
              <a:t>2018-02-22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CAF5-BCAF-4BB1-9609-B33450173203}" type="datetime1">
              <a:rPr lang="pl-PL" smtClean="0"/>
              <a:t>2018-02-22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1D26-1374-472F-9CD9-84FD0FF0A131}" type="datetime1">
              <a:rPr lang="pl-PL" smtClean="0"/>
              <a:t>2018-02-22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FF88-913D-43C6-91A4-084542E191BE}" type="datetime1">
              <a:rPr lang="pl-PL" smtClean="0"/>
              <a:t>2018-02-22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9A3B-5F69-4518-B83F-B8F244EFFA5B}" type="datetime1">
              <a:rPr lang="pl-PL" smtClean="0"/>
              <a:t>2018-02-22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2CE7-48EB-4973-9184-8FE703756138}" type="datetime1">
              <a:rPr lang="pl-PL" smtClean="0"/>
              <a:t>2018-02-22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0B27E8-01B2-4FD1-8094-659993494053}" type="datetime1">
              <a:rPr lang="pl-PL" smtClean="0"/>
              <a:t>2018-02-22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579DE6-571B-41ED-A4C8-B935B48FD6CC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646176" y="1714420"/>
            <a:ext cx="7851648" cy="2556000"/>
          </a:xfrm>
        </p:spPr>
        <p:txBody>
          <a:bodyPr rIns="0" anchor="ctr" anchorCtr="0">
            <a:noAutofit/>
          </a:bodyPr>
          <a:lstStyle/>
          <a:p>
            <a:pPr algn="ctr"/>
            <a:r>
              <a:rPr lang="pl-PL" sz="6600" dirty="0" smtClean="0">
                <a:solidFill>
                  <a:srgbClr val="FFCC66"/>
                </a:solidFill>
              </a:rPr>
              <a:t>ZADANIA</a:t>
            </a:r>
            <a:br>
              <a:rPr lang="pl-PL" sz="6600" dirty="0" smtClean="0">
                <a:solidFill>
                  <a:srgbClr val="FFCC66"/>
                </a:solidFill>
              </a:rPr>
            </a:br>
            <a:r>
              <a:rPr lang="pl-PL" sz="6600" dirty="0" smtClean="0">
                <a:solidFill>
                  <a:srgbClr val="FFCC66"/>
                </a:solidFill>
              </a:rPr>
              <a:t>KLASA 6</a:t>
            </a:r>
            <a:endParaRPr lang="pl-PL" sz="6600" dirty="0">
              <a:solidFill>
                <a:srgbClr val="FFCC66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67200"/>
            <a:ext cx="284797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81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9.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Ciastka są sprzedawane w dużych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 małych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opakowaniach. Duże opakowanie zawiera 28 ciastek.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 trzech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dużych opakowaniach jest tyle samo ciastek, ile w siedmiu małych. Ile ciastek jest w małym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opakowaniu?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10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95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10.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28800"/>
                <a:ext cx="7772400" cy="4572000"/>
              </a:xfrm>
            </p:spPr>
            <p:txBody>
              <a:bodyPr anchor="ctr">
                <a:noAutofit/>
              </a:bodyPr>
              <a:lstStyle/>
              <a:p>
                <a:pPr marL="0" indent="0" algn="ctr">
                  <a:buNone/>
                </a:pP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Działka ma kształt prostokąta, którego szerokość wynosi 24 m, </a:t>
                </a:r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 długość </a:t>
                </a: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jest 2 razy większa. </a:t>
                </a:r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Na kwiaty </a:t>
                </a: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i warzywa przeznaczono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36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pl-PL" sz="36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powierzchni działki, a pozostałą część na pasiekę. </a:t>
                </a:r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Ile metrów kwadratowych </a:t>
                </a: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działki przeznaczono na </a:t>
                </a:r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pasiekę?</a:t>
                </a:r>
                <a:endParaRPr lang="pl-PL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28800"/>
                <a:ext cx="7772400" cy="4572000"/>
              </a:xfrm>
              <a:blipFill rotWithShape="1">
                <a:blip r:embed="rId2"/>
                <a:stretch>
                  <a:fillRect t="-3467" r="-627" b="-653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11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14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11.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720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Odległość 2 centymetrów na mapie odpowiada odległości 100 kilometrów w terenie. W jakiej skali wykonana jest ta mapa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12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12.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720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Szkolny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komitet rodzicielski 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wygospodarował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2140 zł na zakup 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sprzętu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telewizyjnego. Kupiono 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telewizor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za 1389 zł i magnetowid za 699 zł. Za resztę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postanowiono  kupić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kasety wideo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Jedna kaseta kosztuje 6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zł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40 gr. Ile kaset kupiono?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13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13.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Malwina kupiła pod koniec maja pierwsze czereśnie.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Za 20 dekagramów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zapłaciła 1,60 zł. W czerwcu czereśnie były już dwa razy tańsze. Ile kosztował 1 kilogram czereśni w czerwcu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14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14.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Organizatorzy przygotowali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dla zawodników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napój regeneracyjny, którym wypełnili prostopadłościenne naczynie o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wymiarach 50 cm </a:t>
            </a:r>
            <a:r>
              <a:rPr lang="pl-PL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× 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50 cm </a:t>
            </a:r>
            <a:r>
              <a:rPr lang="pl-PL" sz="3600" i="1" dirty="0">
                <a:latin typeface="Arial" panose="020B0604020202020204" pitchFamily="34" charset="0"/>
                <a:cs typeface="Arial" panose="020B0604020202020204" pitchFamily="34" charset="0"/>
              </a:rPr>
              <a:t>×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1 m.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Ile kubeczków o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pojemności 200 ml można napełnić tym napojem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15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6931383" y="4874275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pl-P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15.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1628800"/>
            <a:ext cx="6262464" cy="4572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Prostopadłościenny rekwizyt teatralny ma wymiary podane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na rysunku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. Ściany tego prostopadłościanu, które </a:t>
            </a:r>
            <a:r>
              <a:rPr lang="pl-PL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nie są </a:t>
            </a:r>
            <a:r>
              <a:rPr lang="pl-PL" sz="3600" u="sng" dirty="0">
                <a:latin typeface="Arial" panose="020B0604020202020204" pitchFamily="34" charset="0"/>
                <a:cs typeface="Arial" panose="020B0604020202020204" pitchFamily="34" charset="0"/>
              </a:rPr>
              <a:t>kwadratami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 oklejono ozdobnym papierem.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Ile dm</a:t>
            </a:r>
            <a:r>
              <a:rPr lang="pl-PL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 papieru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zużyto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l-PL" sz="36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16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7884368" y="4643442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pl-P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8041791" y="363533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pl-P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ześcian 3"/>
          <p:cNvSpPr/>
          <p:nvPr/>
        </p:nvSpPr>
        <p:spPr>
          <a:xfrm>
            <a:off x="6948264" y="2858051"/>
            <a:ext cx="1080120" cy="2016224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46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16.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Magda ma 56 zł oszczędności,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 Basia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20 zł. Dziewczynki postanowiły nadal oszczędzać. Magda będzie odkładać po 9 zł miesięcznie. Po ile złotych powinna odkładać co miesiąc Basia,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aby po 8 miesiącach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mieć tyle samo pieniędzy, ile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Magda?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17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17.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720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Działka przeznaczona na łąkę ma kształt równoległoboku o wymiarach podanych na rysunku. Paczka nasion trawy wystarcza na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obsianie 2500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 działki. Ile co najmniej takich paczek należy kupić, aby obsiać trawą tę działkę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18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5" name="Grupa 4"/>
          <p:cNvGrpSpPr/>
          <p:nvPr/>
        </p:nvGrpSpPr>
        <p:grpSpPr>
          <a:xfrm>
            <a:off x="148514" y="5319826"/>
            <a:ext cx="3168352" cy="1538174"/>
            <a:chOff x="148514" y="5319826"/>
            <a:chExt cx="3168352" cy="1538174"/>
          </a:xfrm>
        </p:grpSpPr>
        <p:sp>
          <p:nvSpPr>
            <p:cNvPr id="4" name="Równoległobok 3"/>
            <p:cNvSpPr/>
            <p:nvPr/>
          </p:nvSpPr>
          <p:spPr>
            <a:xfrm>
              <a:off x="148514" y="5319826"/>
              <a:ext cx="3168352" cy="1076509"/>
            </a:xfrm>
            <a:prstGeom prst="parallelogram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pole tekstowe 5"/>
            <p:cNvSpPr txBox="1"/>
            <p:nvPr/>
          </p:nvSpPr>
          <p:spPr>
            <a:xfrm>
              <a:off x="971600" y="6396335"/>
              <a:ext cx="10406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120 m</a:t>
              </a:r>
              <a:endParaRPr lang="pl-PL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1" name="Łącznik prostoliniowy 20"/>
            <p:cNvCxnSpPr/>
            <p:nvPr/>
          </p:nvCxnSpPr>
          <p:spPr>
            <a:xfrm>
              <a:off x="683568" y="5319826"/>
              <a:ext cx="0" cy="107650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Łuk 22"/>
            <p:cNvSpPr/>
            <p:nvPr/>
          </p:nvSpPr>
          <p:spPr>
            <a:xfrm>
              <a:off x="399676" y="6093394"/>
              <a:ext cx="591024" cy="605879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648940" y="5796170"/>
              <a:ext cx="34176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4800" dirty="0" smtClean="0"/>
                <a:t>∙</a:t>
              </a:r>
              <a:endParaRPr lang="pl-PL" sz="4800" dirty="0"/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695188" y="5627247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75 m</a:t>
              </a:r>
              <a:endParaRPr lang="pl-PL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5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18.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66000" y="1628800"/>
                <a:ext cx="7812000" cy="4572000"/>
              </a:xfrm>
            </p:spPr>
            <p:txBody>
              <a:bodyPr anchor="ctr">
                <a:noAutofit/>
              </a:bodyPr>
              <a:lstStyle/>
              <a:p>
                <a:pPr marL="0" indent="0" algn="ctr">
                  <a:buNone/>
                </a:pP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Przy zakupie roweru na raty pierwsza wpłata wyniosła 176 zł. Pozostała </a:t>
                </a:r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do zapłaty </a:t>
                </a: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kwota została rozłożona na 6 rat po 104 zł. Za ten sam rower kupiony za gotówkę zapłacono tylko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36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pl-PL" sz="36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ceny roweru kupionego na raty. </a:t>
                </a:r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Ile złotych </a:t>
                </a: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kosztował rower kupiony za </a:t>
                </a:r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gotówkę?</a:t>
                </a:r>
                <a:endParaRPr lang="pl-PL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1628800"/>
                <a:ext cx="7812000" cy="4572000"/>
              </a:xfrm>
              <a:blipFill rotWithShape="1">
                <a:blip r:embed="rId2"/>
                <a:stretch>
                  <a:fillRect l="-2184" t="-3467" r="-3744" b="-653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19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Na ilustracji wykonanej w skali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1 </a:t>
            </a:r>
            <a:r>
              <a:rPr 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400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drzewo ma wysokość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4,7 cm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. Jaka jest wysokość tego drzewa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 rzeczywistości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? Wyznaczoną wysokość wyraź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 metrach.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2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9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19.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Działka ma kształt i wymiary podane na rysunku. Rolnik posiał na tej działce pszenicę. Z każdego hektara zebrał 4,5 tony pszenicy. Ile ton pszenicy zebrał z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całej działki?</a:t>
            </a:r>
          </a:p>
          <a:p>
            <a:pPr marL="0" indent="0" algn="ctr">
              <a:buNone/>
            </a:pPr>
            <a:endParaRPr lang="pl-PL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4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20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1" name="Zwój poziomy 10"/>
          <p:cNvSpPr/>
          <p:nvPr/>
        </p:nvSpPr>
        <p:spPr>
          <a:xfrm>
            <a:off x="5563188" y="4367194"/>
            <a:ext cx="3401299" cy="1063166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4" name="Grupa 3"/>
          <p:cNvGrpSpPr/>
          <p:nvPr/>
        </p:nvGrpSpPr>
        <p:grpSpPr>
          <a:xfrm>
            <a:off x="2826712" y="4437112"/>
            <a:ext cx="3490577" cy="2333873"/>
            <a:chOff x="2826712" y="4437112"/>
            <a:chExt cx="3490577" cy="2333873"/>
          </a:xfrm>
        </p:grpSpPr>
        <p:sp>
          <p:nvSpPr>
            <p:cNvPr id="13" name="pole tekstowe 12"/>
            <p:cNvSpPr txBox="1"/>
            <p:nvPr/>
          </p:nvSpPr>
          <p:spPr>
            <a:xfrm>
              <a:off x="4051665" y="6309320"/>
              <a:ext cx="10406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450 m</a:t>
              </a:r>
              <a:endParaRPr lang="pl-PL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3512156" y="4437112"/>
              <a:ext cx="10406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250 m</a:t>
              </a:r>
              <a:endParaRPr lang="pl-PL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2958158" y="5123767"/>
              <a:ext cx="553998" cy="948337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pl-PL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400 m</a:t>
              </a:r>
              <a:endParaRPr lang="pl-PL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7" name="Obraz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6712" y="4791434"/>
              <a:ext cx="3490577" cy="1613004"/>
            </a:xfrm>
            <a:prstGeom prst="rect">
              <a:avLst/>
            </a:prstGeom>
          </p:spPr>
        </p:pic>
      </p:grpSp>
      <p:sp>
        <p:nvSpPr>
          <p:cNvPr id="8" name="pole tekstowe 7"/>
          <p:cNvSpPr txBox="1"/>
          <p:nvPr/>
        </p:nvSpPr>
        <p:spPr>
          <a:xfrm>
            <a:off x="5724127" y="4667944"/>
            <a:ext cx="3240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1 hektar = 10 000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7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20.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Samochód Jana zużywa 6,5 litrów paliwa na 100 km. Jeden litr paliwa kosztuje 5,70 zł. Jan zamierza pojechać samochodem z domu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do stadniny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oddalonej o 40 km. Oblicz, ile będzie kosztowało paliwo na przejazd z domu do stadniny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 z powrotem.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21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21.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Działka ma kształt prostokąta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 wymiarach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przedstawionych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na rysunku.</a:t>
            </a:r>
          </a:p>
          <a:p>
            <a:pPr marL="0" indent="0">
              <a:buNone/>
            </a:pPr>
            <a:endParaRPr lang="pl-PL" sz="4000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22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9" name="Grupa 8"/>
          <p:cNvGrpSpPr/>
          <p:nvPr/>
        </p:nvGrpSpPr>
        <p:grpSpPr>
          <a:xfrm>
            <a:off x="3203848" y="4581128"/>
            <a:ext cx="3888432" cy="1901825"/>
            <a:chOff x="3203848" y="4581128"/>
            <a:chExt cx="3888432" cy="1901825"/>
          </a:xfrm>
        </p:grpSpPr>
        <p:sp>
          <p:nvSpPr>
            <p:cNvPr id="4" name="Prostokąt 3"/>
            <p:cNvSpPr/>
            <p:nvPr/>
          </p:nvSpPr>
          <p:spPr>
            <a:xfrm>
              <a:off x="3203848" y="4581128"/>
              <a:ext cx="2736304" cy="144016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pole tekstowe 4"/>
            <p:cNvSpPr txBox="1"/>
            <p:nvPr/>
          </p:nvSpPr>
          <p:spPr>
            <a:xfrm>
              <a:off x="4137426" y="6021288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17 m</a:t>
              </a:r>
              <a:endParaRPr lang="pl-PL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pole tekstowe 5"/>
            <p:cNvSpPr txBox="1"/>
            <p:nvPr/>
          </p:nvSpPr>
          <p:spPr>
            <a:xfrm>
              <a:off x="5940152" y="5070375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14,5 m</a:t>
              </a:r>
              <a:endParaRPr lang="pl-PL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rójkąt prostokątny 7"/>
            <p:cNvSpPr/>
            <p:nvPr/>
          </p:nvSpPr>
          <p:spPr>
            <a:xfrm>
              <a:off x="3203848" y="4581128"/>
              <a:ext cx="2736304" cy="1440160"/>
            </a:xfrm>
            <a:prstGeom prst="rtTriangl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21. cd.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932000"/>
          </a:xfrm>
        </p:spPr>
        <p:txBody>
          <a:bodyPr lIns="90000" tIns="46800" rIns="90000" bIns="46800" anchor="ctr">
            <a:noAutofit/>
          </a:bodyPr>
          <a:lstStyle/>
          <a:p>
            <a:pPr marL="648000" indent="-648000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lphaLcParenR"/>
            </a:pP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Część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przeznaczona pod uprawę warzyw została na tym rysunku zacieniowana. Oblicz, ile metrów kwadratowych przeznaczono pod uprawę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warzyw?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8000" indent="-648000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lphaLcParenR"/>
            </a:pP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Działka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została ogrodzona.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 ogrodzeniu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zostawiono metrową przerwę na wejście.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Jaka jest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długość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ogrodzenia?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23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74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22.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Dwunastolatek śpi przeciętnie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9 godzin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w ciągu doby. Ile pełnych dób przespał dwunastolatek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 2008 roku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24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23.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Na planie przedstawiono kojec z budą dla psa. Oblicz, ile metrów siatki należy kupić, aby ogrodzić kojec. Plan wykonano w skali 1 </a:t>
            </a: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 100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i="1" dirty="0"/>
              <a:t> </a:t>
            </a:r>
            <a:endParaRPr lang="pl-PL" sz="4000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25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10" name="Grupa 9"/>
          <p:cNvGrpSpPr/>
          <p:nvPr/>
        </p:nvGrpSpPr>
        <p:grpSpPr>
          <a:xfrm>
            <a:off x="3942000" y="4869160"/>
            <a:ext cx="1731496" cy="1914039"/>
            <a:chOff x="3942000" y="4869160"/>
            <a:chExt cx="1731496" cy="1914039"/>
          </a:xfrm>
        </p:grpSpPr>
        <p:sp>
          <p:nvSpPr>
            <p:cNvPr id="4" name="Prostokąt 3"/>
            <p:cNvSpPr/>
            <p:nvPr/>
          </p:nvSpPr>
          <p:spPr>
            <a:xfrm>
              <a:off x="3942000" y="4869160"/>
              <a:ext cx="1260000" cy="14400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pole tekstowe 4"/>
            <p:cNvSpPr txBox="1"/>
            <p:nvPr/>
          </p:nvSpPr>
          <p:spPr>
            <a:xfrm>
              <a:off x="4009186" y="6321534"/>
              <a:ext cx="11256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35 mm</a:t>
              </a:r>
              <a:endParaRPr lang="pl-PL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pole tekstowe 5"/>
            <p:cNvSpPr txBox="1"/>
            <p:nvPr/>
          </p:nvSpPr>
          <p:spPr>
            <a:xfrm rot="16200000">
              <a:off x="4881452" y="5358327"/>
              <a:ext cx="11224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40 mm</a:t>
              </a:r>
              <a:endParaRPr lang="pl-PL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4074305" y="4981607"/>
              <a:ext cx="396000" cy="396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ln w="19050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24.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W sali kinowej jest 40 rzędów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po 19 krzeseł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w każdym rzędzie.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Ile miejsc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jest w tej sali?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26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25.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30000" y="1628800"/>
                <a:ext cx="7884000" cy="4572000"/>
              </a:xfrm>
            </p:spPr>
            <p:txBody>
              <a:bodyPr lIns="90000" tIns="46800" rIns="90000" bIns="46800" anchor="ctr">
                <a:noAutofit/>
              </a:bodyPr>
              <a:lstStyle/>
              <a:p>
                <a:pPr marL="0" indent="0" algn="ctr">
                  <a:buNone/>
                </a:pP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Dorosły człowiek przesypia przeciętnie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3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l-PL" sz="36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doby. Ile godzin śpi człowiek w ciągu tygodnia?</a:t>
                </a: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0000" y="1628800"/>
                <a:ext cx="7884000" cy="4572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27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26.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30000" y="1628800"/>
                <a:ext cx="7884000" cy="4572000"/>
              </a:xfrm>
            </p:spPr>
            <p:txBody>
              <a:bodyPr lIns="90000" tIns="46800" rIns="90000" bIns="46800" anchor="ctr">
                <a:noAutofit/>
              </a:bodyPr>
              <a:lstStyle/>
              <a:p>
                <a:pPr marL="0" indent="0" algn="ctr">
                  <a:buNone/>
                </a:pP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Komputer kosztował 2400 zł. </a:t>
                </a:r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 pewnym </a:t>
                </a: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czasie jego wartość została obniżona 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3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l-PL" sz="36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ceny. </a:t>
                </a:r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Ile kosztuje </a:t>
                </a: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komputer po obniżce?</a:t>
                </a: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0000" y="1628800"/>
                <a:ext cx="7884000" cy="4572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28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27.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Jeden baton „Witek” kosztuje 0,60 zł. Ile takich batoników można kupić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za 14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zł?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29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2.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628800"/>
                <a:ext cx="7772400" cy="4572000"/>
              </a:xfrm>
            </p:spPr>
            <p:txBody>
              <a:bodyPr anchor="ctr">
                <a:normAutofit/>
              </a:bodyPr>
              <a:lstStyle/>
              <a:p>
                <a:pPr marL="0" indent="0" algn="ctr">
                  <a:buNone/>
                </a:pP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Książka ma 135 stron. Maja przeczytała już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36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pl-PL" sz="36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książki. Ile stron pozostało jej do </a:t>
                </a:r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przeczytania?</a:t>
                </a:r>
                <a:endParaRPr lang="pl-PL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628800"/>
                <a:ext cx="7772400" cy="4572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3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61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28.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30000" y="1628800"/>
                <a:ext cx="7884000" cy="4572000"/>
              </a:xfrm>
            </p:spPr>
            <p:txBody>
              <a:bodyPr lIns="90000" tIns="46800" rIns="90000" bIns="46800" anchor="ctr">
                <a:noAutofit/>
              </a:bodyPr>
              <a:lstStyle/>
              <a:p>
                <a:pPr marL="0" indent="0" algn="ctr">
                  <a:buNone/>
                </a:pP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W ogrodzie, którego powierzchnia wynosi 22,5 ara,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36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pl-PL" sz="36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terenu zajmują drzewa owocowe. Ile m</a:t>
                </a:r>
                <a:r>
                  <a:rPr lang="pl-PL" sz="36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zajmują drzewa owocowe?</a:t>
                </a: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0000" y="1628800"/>
                <a:ext cx="7884000" cy="4572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30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29.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30000" y="1628800"/>
                <a:ext cx="7884000" cy="4572000"/>
              </a:xfrm>
            </p:spPr>
            <p:txBody>
              <a:bodyPr lIns="90000" tIns="46800" rIns="90000" bIns="46800" anchor="ctr">
                <a:noAutofit/>
              </a:bodyPr>
              <a:lstStyle/>
              <a:p>
                <a:pPr marL="0" indent="0" algn="ctr">
                  <a:buNone/>
                </a:pP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1 kg winogron kosztuje 12,84 zł. </a:t>
                </a:r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Ile należy </a:t>
                </a: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zapłacić za </a:t>
                </a:r>
                <a14:m>
                  <m:oMath xmlns:m="http://schemas.openxmlformats.org/officeDocument/2006/math">
                    <m:r>
                      <a:rPr lang="pl-PL" sz="3600" i="1">
                        <a:latin typeface="Cambria Math"/>
                      </a:rPr>
                      <m:t>1</m:t>
                    </m:r>
                    <m:f>
                      <m:fPr>
                        <m:ctrlPr>
                          <a:rPr lang="pl-PL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3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l-PL" sz="36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kg tych winogron?</a:t>
                </a: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0000" y="1628800"/>
                <a:ext cx="7884000" cy="4572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31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30.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Kartkówka trwała 15 minut. Oblicz, jaka to część godziny lekcyjnej. Wynik zapisz w najprostszej postaci. 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32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31.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Na mapie wykonanej w skali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1 </a:t>
            </a:r>
            <a:r>
              <a:rPr 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 650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 000 odległość między Międzyrzeczem a Gorzowem wynosi 6,5 cm. Oblicz rzeczywistą odległość między tymi miastami.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Wynik podaj w km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33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32.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Kasia i Tomek zbierają znaczki pocztowe. Razem mają ich 120. Kasia ma 4 razy więcej znaczków niż Tomek. Ile znaczków ma każde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z nich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34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33.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30000" y="1628800"/>
                <a:ext cx="7884000" cy="4572000"/>
              </a:xfrm>
            </p:spPr>
            <p:txBody>
              <a:bodyPr lIns="90000" tIns="46800" rIns="90000" bIns="46800" anchor="ctr">
                <a:noAutofit/>
              </a:bodyPr>
              <a:lstStyle/>
              <a:p>
                <a:pPr marL="0" indent="0" algn="ctr">
                  <a:buNone/>
                </a:pPr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 magazynie było 140 lodówek. Pierwszego dnia sprzedano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36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pl-PL" sz="36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wszystkich lodówek, a drugiego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36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pl-PL" sz="36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reszty. Ile lodówek sprzedano drugiego dnia?</a:t>
                </a: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0000" y="1628800"/>
                <a:ext cx="7884000" cy="4572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35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34.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Parking przy szkole ma kształt prostokąta o wymiarach 60 m x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120 m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. Na parkingu znajdują się miejsca postojowe, w tym 30 miejsc dla osób niepełnosprawnych. Każde miejsce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dla osoby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niepełnosprawnej ma kształt prostokąta o wymiarach przedstawionych na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rysunku.</a:t>
            </a:r>
            <a:endParaRPr lang="pl-PL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36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7600" y="360000"/>
            <a:ext cx="8229600" cy="1143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34. cd.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30000" y="1627200"/>
            <a:ext cx="5400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Jaką część powierzchni całego parkingu stanowi powierzchnia miejsc postojowych dla niepełnosprawnych? Odpowiedź podaj w ułamku dziesiętnym.</a:t>
            </a:r>
            <a:endParaRPr lang="pl-PL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Symbol zastępczy zawartości 4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852936"/>
            <a:ext cx="2124000" cy="2619000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7068465" y="5301208"/>
            <a:ext cx="697627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m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771300" y="3810188"/>
            <a:ext cx="697627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m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ymbol zastępczy numeru slajdu 6"/>
          <p:cNvSpPr txBox="1">
            <a:spLocks/>
          </p:cNvSpPr>
          <p:nvPr/>
        </p:nvSpPr>
        <p:spPr>
          <a:xfrm>
            <a:off x="8534400" y="6309320"/>
            <a:ext cx="609600" cy="404664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pl-PL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37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4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35.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2000" y="1628800"/>
            <a:ext cx="8640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Szkółka leśna ma kształt prostokąta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 wymiarach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podanych na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rysunku.</a:t>
            </a:r>
          </a:p>
          <a:p>
            <a:pPr marL="0" indent="0">
              <a:buNone/>
            </a:pPr>
            <a:endParaRPr lang="pl-PL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8000" lvl="0" indent="-648000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lphaLcParenR"/>
            </a:pP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Jakie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jest pole powierzchni tej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szkółki?</a:t>
            </a:r>
          </a:p>
          <a:p>
            <a:pPr marL="648000" lvl="0" indent="-648000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lphaLcParenR"/>
            </a:pP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Szkółka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ma zostać ogrodzona siatką. Ile trzeba kupić siatki, aby ogrodzić tę szkółkę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l-PL" sz="4000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38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9" name="Grupa 8"/>
          <p:cNvGrpSpPr/>
          <p:nvPr/>
        </p:nvGrpSpPr>
        <p:grpSpPr>
          <a:xfrm>
            <a:off x="3600000" y="2784605"/>
            <a:ext cx="2898107" cy="1397665"/>
            <a:chOff x="3600000" y="2784605"/>
            <a:chExt cx="2898107" cy="1397665"/>
          </a:xfrm>
        </p:grpSpPr>
        <p:sp>
          <p:nvSpPr>
            <p:cNvPr id="5" name="pole tekstowe 4"/>
            <p:cNvSpPr txBox="1"/>
            <p:nvPr/>
          </p:nvSpPr>
          <p:spPr>
            <a:xfrm>
              <a:off x="5544000" y="3021772"/>
              <a:ext cx="9541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8,5 m</a:t>
              </a:r>
              <a:endParaRPr lang="pl-PL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pole tekstowe 5"/>
            <p:cNvSpPr txBox="1"/>
            <p:nvPr/>
          </p:nvSpPr>
          <p:spPr>
            <a:xfrm>
              <a:off x="4137426" y="3720605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18 m</a:t>
              </a:r>
              <a:endParaRPr lang="pl-PL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Prostokąt 7"/>
            <p:cNvSpPr/>
            <p:nvPr/>
          </p:nvSpPr>
          <p:spPr>
            <a:xfrm>
              <a:off x="3600000" y="2784605"/>
              <a:ext cx="1944000" cy="936000"/>
            </a:xfrm>
            <a:prstGeom prst="rect">
              <a:avLst/>
            </a:prstGeom>
            <a:solidFill>
              <a:srgbClr val="66FF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36.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18000" y="1628800"/>
            <a:ext cx="9180000" cy="4824536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endParaRPr lang="pl-PL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Na straganie obok leśniczówki sprzedawane są jagody i poziomki. Ola kupiła 8 szklanek jagód, a Maciek dwa razy mniej szklanek poziomek. Maciek zapłacił za swoje zakupy o 3,20 zł mniej niż Ola. Ile złotych zapłacił Maciek? Ile kosztowała szklanka poziomek?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39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947104"/>
              </p:ext>
            </p:extLst>
          </p:nvPr>
        </p:nvGraphicFramePr>
        <p:xfrm>
          <a:off x="1907704" y="1484784"/>
          <a:ext cx="532859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CENNIK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Jagody</a:t>
                      </a:r>
                      <a:r>
                        <a:rPr lang="pl-P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 szklanka) 	      </a:t>
                      </a:r>
                      <a:r>
                        <a:rPr lang="pl-PL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2,50 zł</a:t>
                      </a:r>
                    </a:p>
                    <a:p>
                      <a:r>
                        <a:rPr lang="pl-PL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Poziomki</a:t>
                      </a:r>
                      <a:r>
                        <a:rPr lang="pl-P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 szklanka)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Obraz 5" descr="C:\Users\Sylwia\Desktop\dzbanek-i-wod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428" y="2420888"/>
            <a:ext cx="768133" cy="8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3.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Trzy jednakowe książki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kosztują 47,46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zł. Ile zapłacono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za 7 takich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książek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4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5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37.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Pusty dzbanek waży 27,8 dag,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 całkowicie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wypełniony wodą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waży 52,3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dag.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Jaka jest pojemność dzbanka?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litr wody waży 1000 g.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40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38.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Ola kupiła książkę za 53 zł i trzy długopisy po 7 zł za sztukę.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Oblicz, ile reszty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otrzymała płacąc banknotem stuzłotowym?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41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39.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Działka ma kształt prostokąta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 wymiarach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13,5 m x 20 m.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Wzdłuż jednego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boku zamontowana jest bramka o szerokości 150 cm.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Oblicz, ile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siatki potrzeba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na ogrodzenie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tej działki.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42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40.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Mama kupiła 40 dag pomidorów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po 8 zł/kg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. Ile zapłaciła za pomidory?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43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41.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Kinga postanowiła obszyć koronką kwadratową serwetkę o boku 65 cm. Czy wystarczy jej na to 2,5 m koronki?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44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42.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Ewa ma 18 książek, a Ania ma ich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 36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więcej. Ile razy więcej książek ma Ania?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45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43.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Pies waży 14 kg, a kot jest 2,5 razy lżejszy. Ile kilogramów waży kot?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46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44.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Drut długości 5,16 m pocięto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na 4 równe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części. Jaką długość ma jeden kawałek? Wynik podaj w cm.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47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45.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30000" y="1628800"/>
                <a:ext cx="7884000" cy="4572000"/>
              </a:xfrm>
            </p:spPr>
            <p:txBody>
              <a:bodyPr lIns="90000" tIns="46800" rIns="90000" bIns="46800" anchor="ctr">
                <a:noAutofit/>
              </a:bodyPr>
              <a:lstStyle/>
              <a:p>
                <a:pPr marL="0" indent="0" algn="ctr">
                  <a:buNone/>
                </a:pP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Samochód jedzie ze średnią prędkością 60 km/h. Ile kilometrów przejedzie ten samochód w czasie </a:t>
                </a:r>
                <a14:m>
                  <m:oMath xmlns:m="http://schemas.openxmlformats.org/officeDocument/2006/math">
                    <m:r>
                      <a:rPr lang="pl-PL" sz="3600" i="1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pl-PL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3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l-PL" sz="36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godziny?</a:t>
                </a: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0000" y="1628800"/>
                <a:ext cx="7884000" cy="4572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48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46.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Jedna puszka farby wystarcza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na pomalowanie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8 m</a:t>
            </a:r>
            <a:r>
              <a:rPr lang="pl-PL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 powierzchni.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Ile puszek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farby potrzeba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na pomalowanie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30 m</a:t>
            </a:r>
            <a:r>
              <a:rPr lang="pl-PL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 powierzchni?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49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4.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8000" y="1628800"/>
            <a:ext cx="8388000" cy="47880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Sztuka teatralna ma trzy akty. Pierwszy akt trwa 50 minut, a drugi i trzeci są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 10 minut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krótsze. Pomiędzy aktami są piętnastominutowe przerwy. Ile czasu upłynęło od rozpoczęcia do zakończenia spektaklu? </a:t>
            </a:r>
            <a:r>
              <a:rPr lang="pl-PL" sz="3600" u="sng" dirty="0">
                <a:latin typeface="Arial" panose="020B0604020202020204" pitchFamily="34" charset="0"/>
                <a:cs typeface="Arial" panose="020B0604020202020204" pitchFamily="34" charset="0"/>
              </a:rPr>
              <a:t>Wyraź czas </a:t>
            </a:r>
            <a:r>
              <a:rPr lang="pl-PL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 godzinach lub w </a:t>
            </a:r>
            <a:r>
              <a:rPr lang="pl-PL" sz="3600" u="sng" dirty="0">
                <a:latin typeface="Arial" panose="020B0604020202020204" pitchFamily="34" charset="0"/>
                <a:cs typeface="Arial" panose="020B0604020202020204" pitchFamily="34" charset="0"/>
              </a:rPr>
              <a:t>godzinach i minutach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. O której godzinie powinien zakończyć się spektakl, jeżeli rozpocznie się o 18</a:t>
            </a:r>
            <a:r>
              <a:rPr lang="pl-PL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5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5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47.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W butelce jest 1,75 l napoju.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Rozlano go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do 7 jednakowych szklanek. Ile ml napoju jest w każdej szklance?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50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48.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30000" y="1628800"/>
                <a:ext cx="7884000" cy="4572000"/>
              </a:xfrm>
            </p:spPr>
            <p:txBody>
              <a:bodyPr lIns="90000" tIns="46800" rIns="90000" bIns="46800" anchor="ctr">
                <a:noAutofit/>
              </a:bodyPr>
              <a:lstStyle/>
              <a:p>
                <a:pPr marL="0" indent="0" algn="ctr">
                  <a:buNone/>
                </a:pP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W klasie jest 32 uczniów.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3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l-PL" sz="36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 z nich nie odrobiła </a:t>
                </a: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zadania domowego </a:t>
                </a:r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 matematyki</a:t>
                </a: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Ilu uczniów przyszło na lekcję bez zadania </a:t>
                </a: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domowego?</a:t>
                </a: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0000" y="1628800"/>
                <a:ext cx="7884000" cy="4572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51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49.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Działka pana Kowalskiego ma kształt prostokąta o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wymiarach 13,5 m x 400 </a:t>
            </a:r>
            <a:r>
              <a:rPr lang="pl-PL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. Brama wjazdowa ma szerokość 3 m. Ile siatki musi kupić pan Kowalski, żeby ogrodzić działkę? Ile zapłaci, jeżeli metr bieżący siatki kosztuje 18 zł?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52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50.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30000" y="1628800"/>
                <a:ext cx="7884000" cy="4572000"/>
              </a:xfrm>
            </p:spPr>
            <p:txBody>
              <a:bodyPr lIns="90000" tIns="46800" rIns="90000" bIns="46800" anchor="ctr">
                <a:noAutofit/>
              </a:bodyPr>
              <a:lstStyle/>
              <a:p>
                <a:pPr marL="0" indent="0" algn="ctr">
                  <a:buNone/>
                </a:pP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Mama kupiła 1,6 kg cukierków.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36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pl-PL" sz="36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wszystkich cukierków to cukierki czekoladowe, 0,25 – owocowe, </a:t>
                </a:r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 pozostałe </a:t>
                </a: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miętowe. Ile ważyły poszczególne rodzaje cukierków zakupionych przez </a:t>
                </a:r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mamę?</a:t>
                </a:r>
                <a:endParaRPr lang="pl-PL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0000" y="1628800"/>
                <a:ext cx="7884000" cy="4572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53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51.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Pan Nowak kupił 4 krzesła i stół,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za które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zapłacił 294 zł. Ile kosztował stół, jeśli był 3 razy droższy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od krzesła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? Ile kosztowało krzesło?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54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52.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Tomek kupił trzy paczki cukierków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po 1,75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zł za każdą, napój za 2,95 zł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 30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dag ciastek po 14,50 zł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za kilogram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. Podał sprzedawczyni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20 zł. Ile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reszty powinien otrzymać?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55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53.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26 uczniów pod opieką 2 nauczycieli zamierza zobaczyć ekspozycję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 Planetarium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, uczestniczyć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 wykładzie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oraz zobaczyć pokaz multimedialny. Oblicz, ile trzeba zapłacić za wszystkie bilety dla całej grupy.</a:t>
            </a:r>
            <a:endParaRPr lang="pl-PL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56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50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53. cd.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57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935608"/>
              </p:ext>
            </p:extLst>
          </p:nvPr>
        </p:nvGraphicFramePr>
        <p:xfrm>
          <a:off x="162000" y="1412776"/>
          <a:ext cx="8820000" cy="4844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8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Cennik biletów Planetarium</a:t>
                      </a:r>
                      <a:endParaRPr lang="pl-PL" sz="3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Zwiedzanie ekspozycji Planetarium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100000"/>
                        <a:buFont typeface="Wingdings" panose="05000000000000000000" pitchFamily="2" charset="2"/>
                        <a:buChar char="§"/>
                      </a:pPr>
                      <a:r>
                        <a:rPr lang="pl-PL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bilet wstępu (od </a:t>
                      </a:r>
                      <a:r>
                        <a:rPr lang="pl-PL" sz="2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osoby)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100000"/>
                        <a:buFont typeface="Wingdings" panose="05000000000000000000" pitchFamily="2" charset="2"/>
                        <a:buChar char="§"/>
                      </a:pPr>
                      <a:r>
                        <a:rPr lang="pl-PL" sz="2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opiekunowie </a:t>
                      </a:r>
                      <a:r>
                        <a:rPr lang="pl-PL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 (1 na 15 osób)</a:t>
                      </a:r>
                      <a:endParaRPr lang="pl-PL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17,50 zł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wstęp bezpłatny</a:t>
                      </a:r>
                      <a:endParaRPr lang="pl-PL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Wykład o Kosmosie</a:t>
                      </a:r>
                    </a:p>
                    <a:p>
                      <a:pPr marL="342000" lvl="0" indent="-3420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pl-PL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bilet wstępu dla całej grupy</a:t>
                      </a:r>
                      <a:endParaRPr lang="pl-PL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zł</a:t>
                      </a:r>
                      <a:endParaRPr lang="pl-PL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Pokaz multimedialny</a:t>
                      </a:r>
                    </a:p>
                    <a:p>
                      <a:pPr marL="342000" lvl="0" indent="-34200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100000"/>
                        <a:buFont typeface="Wingdings" panose="05000000000000000000" pitchFamily="2" charset="2"/>
                        <a:buChar char="§"/>
                      </a:pPr>
                      <a:r>
                        <a:rPr lang="pl-PL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bilet wstępu (od </a:t>
                      </a:r>
                      <a:r>
                        <a:rPr lang="pl-PL" sz="2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osoby)</a:t>
                      </a:r>
                    </a:p>
                    <a:p>
                      <a:pPr marL="342000" lvl="0" indent="-34200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100000"/>
                        <a:buFont typeface="Wingdings" panose="05000000000000000000" pitchFamily="2" charset="2"/>
                        <a:buChar char="§"/>
                      </a:pPr>
                      <a:r>
                        <a:rPr lang="pl-PL" sz="2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opiekunowie </a:t>
                      </a:r>
                      <a:r>
                        <a:rPr lang="pl-PL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 (1 na 15 osób)</a:t>
                      </a:r>
                      <a:endParaRPr lang="pl-PL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23,50 zł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wstęp bezpłatny</a:t>
                      </a:r>
                      <a:endParaRPr lang="pl-PL" sz="2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54.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0000" y="1628800"/>
            <a:ext cx="7884000" cy="4572000"/>
          </a:xfrm>
        </p:spPr>
        <p:txBody>
          <a:bodyPr lIns="90000" tIns="46800" rIns="90000" bIns="46800" anchor="ctr"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Samochód przez dwie godziny jechał ze średnią prędkością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60 km/h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 przez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następne trzy godziny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ze średnią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prędkością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70 km/h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Jaką drogę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przebył?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Z jaką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średnią prędkością pokonał całą trasę?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58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Scena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teatralna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ma kształt i wymiary przedstawione na rysunku. Drewnianą podłogę postanowiono pomalować lakierem. Jedna puszka lakieru wystarcza na pomalowanie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11 m</a:t>
            </a:r>
            <a:r>
              <a:rPr lang="pl-PL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podłogi. Ile najmniej puszek lakieru trzeba kupić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ctr">
              <a:buNone/>
            </a:pP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5.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6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5" name="Grupa 4"/>
          <p:cNvGrpSpPr/>
          <p:nvPr/>
        </p:nvGrpSpPr>
        <p:grpSpPr>
          <a:xfrm>
            <a:off x="179512" y="4858161"/>
            <a:ext cx="1800200" cy="2048424"/>
            <a:chOff x="179512" y="4858161"/>
            <a:chExt cx="1800200" cy="2048424"/>
          </a:xfrm>
        </p:grpSpPr>
        <p:sp>
          <p:nvSpPr>
            <p:cNvPr id="6" name="pole tekstowe 5"/>
            <p:cNvSpPr txBox="1"/>
            <p:nvPr/>
          </p:nvSpPr>
          <p:spPr>
            <a:xfrm>
              <a:off x="467544" y="5653439"/>
              <a:ext cx="9541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7,5 m</a:t>
              </a:r>
              <a:endParaRPr lang="pl-PL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645037" y="4858161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 m</a:t>
              </a:r>
              <a:endParaRPr lang="pl-PL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pole tekstowe 8"/>
            <p:cNvSpPr txBox="1"/>
            <p:nvPr/>
          </p:nvSpPr>
          <p:spPr>
            <a:xfrm>
              <a:off x="623646" y="6444920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24 m</a:t>
              </a:r>
              <a:endParaRPr lang="pl-PL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Trapez 3"/>
            <p:cNvSpPr/>
            <p:nvPr/>
          </p:nvSpPr>
          <p:spPr>
            <a:xfrm>
              <a:off x="179512" y="5326272"/>
              <a:ext cx="1800200" cy="1116000"/>
            </a:xfrm>
            <a:prstGeom prst="trapezoi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0" name="Łącznik prostoliniowy 9"/>
            <p:cNvCxnSpPr/>
            <p:nvPr/>
          </p:nvCxnSpPr>
          <p:spPr>
            <a:xfrm>
              <a:off x="467544" y="5326271"/>
              <a:ext cx="0" cy="111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14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6.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Na mapie w skali 1 </a:t>
            </a: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 1 600 000 odległość między dwoma miastami wynosi 17,4 cm. Jaka jest rzeczywista odległość między tymi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miejscowościami?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7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4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7.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628800"/>
                <a:ext cx="7772400" cy="4572000"/>
              </a:xfrm>
            </p:spPr>
            <p:txBody>
              <a:bodyPr anchor="ctr">
                <a:normAutofit/>
              </a:bodyPr>
              <a:lstStyle/>
              <a:p>
                <a:pPr marL="0" indent="0" algn="ctr">
                  <a:buNone/>
                </a:pPr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Plecak szkolny nie powinien być cięższy niż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3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l-PL" sz="3600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  <a:r>
                  <a:rPr lang="pl-PL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masy ciała ucznia. Kasia waży 45,5 kg. Ile najwięcej może ważyć jej plecak</a:t>
                </a:r>
                <a:r>
                  <a:rPr lang="pl-PL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pl-PL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628800"/>
                <a:ext cx="7772400" cy="4572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8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9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1152000"/>
          </a:xfrm>
        </p:spPr>
        <p:txBody>
          <a:bodyPr tIns="0" anchor="ctr" anchorCtr="0">
            <a:normAutofit/>
          </a:bodyPr>
          <a:lstStyle/>
          <a:p>
            <a:pPr algn="ctr"/>
            <a:r>
              <a:rPr lang="pl-PL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ZADANIE 8.</a:t>
            </a:r>
            <a:endParaRPr lang="pl-PL" sz="60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572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Z drutu o długości 2,40 m trzeba wykonać szkielet sześcianu. 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Jaką największą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długość może mieć krawędź tego sześcianu</a:t>
            </a:r>
            <a:r>
              <a:rPr lang="pl-P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534400" y="6309320"/>
            <a:ext cx="609600" cy="404664"/>
          </a:xfrm>
        </p:spPr>
        <p:txBody>
          <a:bodyPr/>
          <a:lstStyle/>
          <a:p>
            <a:pPr algn="ctr"/>
            <a:fld id="{10579DE6-571B-41ED-A4C8-B935B48FD6CC}" type="slidenum">
              <a:rPr lang="pl-PL" sz="2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rPr>
              <a:pPr algn="ctr"/>
              <a:t>9</a:t>
            </a:fld>
            <a:endParaRPr lang="pl-PL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ześcian 3"/>
          <p:cNvSpPr/>
          <p:nvPr/>
        </p:nvSpPr>
        <p:spPr>
          <a:xfrm>
            <a:off x="7020272" y="1124744"/>
            <a:ext cx="1440000" cy="1440000"/>
          </a:xfrm>
          <a:prstGeom prst="cub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6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38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FFFF00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1400</TotalTime>
  <Words>1024</Words>
  <Application>Microsoft Office PowerPoint</Application>
  <PresentationFormat>Pokaz na ekranie (4:3)</PresentationFormat>
  <Paragraphs>222</Paragraphs>
  <Slides>58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58</vt:i4>
      </vt:variant>
    </vt:vector>
  </HeadingPairs>
  <TitlesOfParts>
    <vt:vector size="65" baseType="lpstr">
      <vt:lpstr>Arial</vt:lpstr>
      <vt:lpstr>Calibri</vt:lpstr>
      <vt:lpstr>Cambria Math</vt:lpstr>
      <vt:lpstr>Constantia</vt:lpstr>
      <vt:lpstr>Wingdings</vt:lpstr>
      <vt:lpstr>Wingdings 2</vt:lpstr>
      <vt:lpstr>Przepływ</vt:lpstr>
      <vt:lpstr>ZADANIA KLASA 6</vt:lpstr>
      <vt:lpstr>ZADANIE 1.</vt:lpstr>
      <vt:lpstr>ZADANIE 2.</vt:lpstr>
      <vt:lpstr>ZADANIE 3.</vt:lpstr>
      <vt:lpstr>ZADANIE 4.</vt:lpstr>
      <vt:lpstr>ZADANIE 5.</vt:lpstr>
      <vt:lpstr>ZADANIE 6.</vt:lpstr>
      <vt:lpstr>ZADANIE 7.</vt:lpstr>
      <vt:lpstr>ZADANIE 8.</vt:lpstr>
      <vt:lpstr>ZADANIE 9.</vt:lpstr>
      <vt:lpstr>ZADANIE 10.</vt:lpstr>
      <vt:lpstr>ZADANIE 11.</vt:lpstr>
      <vt:lpstr>ZADANIE 12.</vt:lpstr>
      <vt:lpstr>ZADANIE 13.</vt:lpstr>
      <vt:lpstr>ZADANIE 14.</vt:lpstr>
      <vt:lpstr>ZADANIE 15.</vt:lpstr>
      <vt:lpstr>ZADANIE 16.</vt:lpstr>
      <vt:lpstr>ZADANIE 17.</vt:lpstr>
      <vt:lpstr>ZADANIE 18.</vt:lpstr>
      <vt:lpstr>ZADANIE 19.</vt:lpstr>
      <vt:lpstr>ZADANIE 20.</vt:lpstr>
      <vt:lpstr>ZADANIE 21.</vt:lpstr>
      <vt:lpstr>ZADANIE 21. cd.</vt:lpstr>
      <vt:lpstr>ZADANIE 22.</vt:lpstr>
      <vt:lpstr>ZADANIE 23.</vt:lpstr>
      <vt:lpstr>ZADANIE 24.</vt:lpstr>
      <vt:lpstr>ZADANIE 25.</vt:lpstr>
      <vt:lpstr>ZADANIE 26.</vt:lpstr>
      <vt:lpstr>ZADANIE 27.</vt:lpstr>
      <vt:lpstr>ZADANIE 28.</vt:lpstr>
      <vt:lpstr>ZADANIE 29.</vt:lpstr>
      <vt:lpstr>ZADANIE 30.</vt:lpstr>
      <vt:lpstr>ZADANIE 31.</vt:lpstr>
      <vt:lpstr>ZADANIE 32.</vt:lpstr>
      <vt:lpstr>ZADANIE 33.</vt:lpstr>
      <vt:lpstr>ZADANIE 34.</vt:lpstr>
      <vt:lpstr>ZADANIE 34. cd.</vt:lpstr>
      <vt:lpstr>ZADANIE 35.</vt:lpstr>
      <vt:lpstr>ZADANIE 36.</vt:lpstr>
      <vt:lpstr>ZADANIE 37.</vt:lpstr>
      <vt:lpstr>ZADANIE 38.</vt:lpstr>
      <vt:lpstr>ZADANIE 39.</vt:lpstr>
      <vt:lpstr>ZADANIE 40.</vt:lpstr>
      <vt:lpstr>ZADANIE 41.</vt:lpstr>
      <vt:lpstr>ZADANIE 42.</vt:lpstr>
      <vt:lpstr>ZADANIE 43.</vt:lpstr>
      <vt:lpstr>ZADANIE 44.</vt:lpstr>
      <vt:lpstr>ZADANIE 45.</vt:lpstr>
      <vt:lpstr>ZADANIE 46.</vt:lpstr>
      <vt:lpstr>ZADANIE 47.</vt:lpstr>
      <vt:lpstr>ZADANIE 48.</vt:lpstr>
      <vt:lpstr>ZADANIE 49.</vt:lpstr>
      <vt:lpstr>ZADANIE 50.</vt:lpstr>
      <vt:lpstr>ZADANIE 51.</vt:lpstr>
      <vt:lpstr>ZADANIE 52.</vt:lpstr>
      <vt:lpstr>ZADANIE 53.</vt:lpstr>
      <vt:lpstr>ZADANIE 53. cd.</vt:lpstr>
      <vt:lpstr>ZADANIE 54.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Sylwia</dc:creator>
  <cp:lastModifiedBy>Sylwia</cp:lastModifiedBy>
  <cp:revision>541</cp:revision>
  <dcterms:created xsi:type="dcterms:W3CDTF">2013-11-19T20:53:37Z</dcterms:created>
  <dcterms:modified xsi:type="dcterms:W3CDTF">2018-02-21T23:27:28Z</dcterms:modified>
</cp:coreProperties>
</file>